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6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Біотехнологія</a:t>
            </a:r>
            <a:r>
              <a:rPr lang="en-US" dirty="0" smtClean="0"/>
              <a:t> </a:t>
            </a:r>
            <a:r>
              <a:rPr lang="uk-UA" dirty="0" smtClean="0"/>
              <a:t>лікарських препаратів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226 фармація, промислова фармація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807450" y="0"/>
            <a:ext cx="2781300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96078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599" y="4343401"/>
            <a:ext cx="3349367" cy="227806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450966" y="751344"/>
            <a:ext cx="874103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курсу 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системи знань з біотехнології лікарських препаратів, одержання речовин, засобів аналізів та профілактики і набуття вмінь та практичних навичок їх виконання.</a:t>
            </a:r>
            <a:endParaRPr lang="uk-UA" sz="3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9219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6900" y="1859340"/>
            <a:ext cx="112649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Біотехнологія – нова галузь науки і виробництва, що ґрунтується на використанні біологічних процесів і об'єктів для виробництва економічно важливих речовин і створенні високопродуктивних сортів рослин, порід тварин і штамів мікроорганізмів. У буквальному розумінні слова біотехнологія — це «біологія + технологія», тобто використання фундаментальних біологічних знань у практичній діяльності, спрямованій на виробництво лікарських препаратів, ферментів, білків, барвників, вітамінів та інших біологічно активних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сполук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генетичному конструюванні організмів тощо.</a:t>
            </a:r>
            <a:endParaRPr lang="uk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3358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3200" y="127000"/>
            <a:ext cx="116840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spcAft>
                <a:spcPts val="0"/>
              </a:spcAft>
            </a:pPr>
            <a:r>
              <a:rPr lang="uk-UA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завдання курсу</a:t>
            </a:r>
            <a:r>
              <a:rPr lang="uk-UA" sz="2400" b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uk-UA" sz="2400" dirty="0">
                <a:latin typeface="Times New Roman" panose="02020603050405020304" pitchFamily="18" charset="0"/>
              </a:rPr>
              <a:t> </a:t>
            </a:r>
            <a:endParaRPr lang="uk-UA" sz="2400" dirty="0">
              <a:latin typeface="Arial Unicode MS"/>
            </a:endParaRPr>
          </a:p>
          <a:p>
            <a:r>
              <a:rPr lang="uk-UA" dirty="0" smtClean="0"/>
              <a:t>Теоретичні завдання:</a:t>
            </a:r>
          </a:p>
          <a:p>
            <a:pPr lvl="0"/>
            <a:r>
              <a:rPr lang="uk-UA" dirty="0" smtClean="0"/>
              <a:t>-сформувати </a:t>
            </a:r>
            <a:r>
              <a:rPr lang="uk-UA" dirty="0"/>
              <a:t>у студентів знання з теоретичних основ біотехнології;</a:t>
            </a:r>
          </a:p>
          <a:p>
            <a:pPr lvl="0"/>
            <a:r>
              <a:rPr lang="uk-UA" dirty="0" smtClean="0"/>
              <a:t>-забезпечити </a:t>
            </a:r>
            <a:r>
              <a:rPr lang="uk-UA" dirty="0"/>
              <a:t>оволодіння студентами технікою виконання основних розрахунків для отримання різних речовин за допомогою живих організмів;</a:t>
            </a:r>
          </a:p>
          <a:p>
            <a:pPr lvl="0"/>
            <a:r>
              <a:rPr lang="uk-UA" dirty="0" smtClean="0"/>
              <a:t>-біотехнологію </a:t>
            </a:r>
            <a:r>
              <a:rPr lang="uk-UA" dirty="0"/>
              <a:t>рослин, клонування рослинних організмів, отримання безвірусних рослин, отримання трансгенних рослин для отримання лікарських препаратів</a:t>
            </a:r>
          </a:p>
          <a:p>
            <a:pPr lvl="0"/>
            <a:r>
              <a:rPr lang="uk-UA" dirty="0" smtClean="0"/>
              <a:t>-біотехнологію </a:t>
            </a:r>
            <a:r>
              <a:rPr lang="uk-UA" dirty="0"/>
              <a:t>мікроорганізмів, генну інженерію, клонування генів, конструювання </a:t>
            </a:r>
            <a:r>
              <a:rPr lang="uk-UA" dirty="0" err="1"/>
              <a:t>рекомбінантних</a:t>
            </a:r>
            <a:r>
              <a:rPr lang="uk-UA" dirty="0"/>
              <a:t> ДНК, вектори</a:t>
            </a:r>
          </a:p>
          <a:p>
            <a:pPr lvl="0"/>
            <a:r>
              <a:rPr lang="uk-UA" dirty="0" smtClean="0"/>
              <a:t>-можливості </a:t>
            </a:r>
            <a:r>
              <a:rPr lang="uk-UA" dirty="0"/>
              <a:t>клонування тваринних організмів, окремих органів та тканин, виробництво антибіотиків та вакцин, гормонів, </a:t>
            </a:r>
            <a:r>
              <a:rPr lang="uk-UA" dirty="0" err="1"/>
              <a:t>моноклональних</a:t>
            </a:r>
            <a:r>
              <a:rPr lang="uk-UA" dirty="0"/>
              <a:t> антитіл, вітамінів</a:t>
            </a:r>
          </a:p>
          <a:p>
            <a:pPr lvl="0"/>
            <a:r>
              <a:rPr lang="uk-UA" dirty="0" smtClean="0"/>
              <a:t>-можливості </a:t>
            </a:r>
            <a:r>
              <a:rPr lang="uk-UA" dirty="0"/>
              <a:t>застосування вірусів, бактерій, рослинних і тваринних клітин для отримання лікарських препаратів</a:t>
            </a:r>
          </a:p>
          <a:p>
            <a:pPr lvl="0"/>
            <a:r>
              <a:rPr lang="uk-UA" dirty="0" smtClean="0"/>
              <a:t>-загальну </a:t>
            </a:r>
            <a:r>
              <a:rPr lang="uk-UA" dirty="0"/>
              <a:t>методологію отримання лікарських препаратів</a:t>
            </a:r>
          </a:p>
          <a:p>
            <a:pPr lvl="0"/>
            <a:r>
              <a:rPr lang="uk-UA" dirty="0" smtClean="0"/>
              <a:t>-особливості </a:t>
            </a:r>
            <a:r>
              <a:rPr lang="uk-UA" dirty="0"/>
              <a:t>застосування існуючих генетичних векторів в молекулярному клонуванні</a:t>
            </a:r>
          </a:p>
          <a:p>
            <a:pPr lvl="0"/>
            <a:r>
              <a:rPr lang="uk-UA" dirty="0" smtClean="0"/>
              <a:t>-способи </a:t>
            </a:r>
            <a:r>
              <a:rPr lang="uk-UA" dirty="0"/>
              <a:t>скринінгу та селекції клітин, що містять </a:t>
            </a:r>
            <a:r>
              <a:rPr lang="uk-UA" dirty="0" err="1"/>
              <a:t>рекомбінантну</a:t>
            </a:r>
            <a:r>
              <a:rPr lang="uk-UA" dirty="0"/>
              <a:t> ДНК</a:t>
            </a:r>
          </a:p>
          <a:p>
            <a:pPr lvl="0"/>
            <a:r>
              <a:rPr lang="uk-UA" dirty="0" smtClean="0"/>
              <a:t>-особливості </a:t>
            </a:r>
            <a:r>
              <a:rPr lang="uk-UA" dirty="0"/>
              <a:t>виділення та очищення цільового продукту</a:t>
            </a:r>
          </a:p>
          <a:p>
            <a:pPr lvl="0"/>
            <a:r>
              <a:rPr lang="uk-UA" dirty="0" smtClean="0"/>
              <a:t>-способи </a:t>
            </a:r>
            <a:r>
              <a:rPr lang="uk-UA" dirty="0"/>
              <a:t>отримання </a:t>
            </a:r>
            <a:r>
              <a:rPr lang="uk-UA" dirty="0" err="1"/>
              <a:t>рекомбінантних</a:t>
            </a:r>
            <a:r>
              <a:rPr lang="uk-UA" dirty="0"/>
              <a:t> лікарських засобів: інтерферону, </a:t>
            </a:r>
            <a:r>
              <a:rPr lang="uk-UA" dirty="0" err="1"/>
              <a:t>соматотропіну</a:t>
            </a:r>
            <a:r>
              <a:rPr lang="uk-UA" dirty="0"/>
              <a:t>, </a:t>
            </a:r>
            <a:r>
              <a:rPr lang="uk-UA" dirty="0" err="1"/>
              <a:t>моноклональних</a:t>
            </a:r>
            <a:r>
              <a:rPr lang="uk-UA" dirty="0"/>
              <a:t> антитіл, вакцин, антибіотиків</a:t>
            </a:r>
          </a:p>
          <a:p>
            <a:pPr lvl="0"/>
            <a:r>
              <a:rPr lang="uk-UA" dirty="0" smtClean="0"/>
              <a:t>-забезпечити </a:t>
            </a:r>
            <a:r>
              <a:rPr lang="uk-UA" dirty="0"/>
              <a:t>підготовчу теоретичну базу для оволодіння студентами наступних спеціальних фармацевтичних дисциплін – фармацевтичної хімії, технологія ліків, фармакогнозія, аптечна технологія ліків, а також надати студентам основних хімічних знань, необхідних для розуміння і засвоєння ряду медико-біологічних та хімічних дисциплін, що вивчаються в подальших курсах.</a:t>
            </a:r>
          </a:p>
          <a:p>
            <a:pPr algn="just">
              <a:spcAft>
                <a:spcPts val="0"/>
              </a:spcAft>
            </a:pP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449580" algn="just">
              <a:spcAft>
                <a:spcPts val="0"/>
              </a:spcAft>
            </a:pP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1464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8750" y="5021262"/>
            <a:ext cx="2628900" cy="174307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009900" y="25360"/>
            <a:ext cx="918210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Практичні: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dirty="0"/>
              <a:t>Практичні завдання:</a:t>
            </a:r>
          </a:p>
          <a:p>
            <a:pPr lvl="0"/>
            <a:r>
              <a:rPr lang="uk-UA" dirty="0" smtClean="0"/>
              <a:t>-курс </a:t>
            </a:r>
            <a:r>
              <a:rPr lang="uk-UA" dirty="0"/>
              <a:t>біотехнології лікарських речовин повинен </a:t>
            </a:r>
            <a:r>
              <a:rPr lang="uk-UA" dirty="0" smtClean="0"/>
              <a:t>-сформувати </a:t>
            </a:r>
            <a:r>
              <a:rPr lang="uk-UA" dirty="0"/>
              <a:t>у студентів вміння та навички планувати та розраховувати середовище те умови для мікробного синтезу;</a:t>
            </a:r>
          </a:p>
          <a:p>
            <a:pPr lvl="0"/>
            <a:r>
              <a:rPr lang="uk-UA" dirty="0" smtClean="0"/>
              <a:t>-застосовувати </a:t>
            </a:r>
            <a:r>
              <a:rPr lang="uk-UA" dirty="0"/>
              <a:t>методи антисептики для дезінфекції інструментів, середовищ та стерильного боксу;</a:t>
            </a:r>
          </a:p>
          <a:p>
            <a:pPr lvl="0"/>
            <a:r>
              <a:rPr lang="uk-UA" dirty="0" smtClean="0"/>
              <a:t>-навчити </a:t>
            </a:r>
            <a:r>
              <a:rPr lang="uk-UA" dirty="0"/>
              <a:t>студентів застосовувати набуті знання для отримання лікарських засобів та препаратів;</a:t>
            </a:r>
          </a:p>
          <a:p>
            <a:pPr lvl="0"/>
            <a:r>
              <a:rPr lang="uk-UA" dirty="0"/>
              <a:t>навчити користуватись відповідною апаратурою та приладами і установками для отримання поживних середовищ;</a:t>
            </a:r>
          </a:p>
          <a:p>
            <a:pPr lvl="0"/>
            <a:r>
              <a:rPr lang="uk-UA" dirty="0" smtClean="0"/>
              <a:t>-обирати </a:t>
            </a:r>
            <a:r>
              <a:rPr lang="uk-UA" dirty="0"/>
              <a:t>найбільш відповідний для досліджень і виробництва у галузі біотехнології об’єкт</a:t>
            </a:r>
          </a:p>
          <a:p>
            <a:pPr lvl="0"/>
            <a:r>
              <a:rPr lang="uk-UA" dirty="0" smtClean="0"/>
              <a:t>-орієнтуватися </a:t>
            </a:r>
            <a:r>
              <a:rPr lang="uk-UA" dirty="0"/>
              <a:t>у молекулярно-генетичних методах, що можуть бути застосовані для вивчення властивостей організмів-продуцентів</a:t>
            </a:r>
          </a:p>
          <a:p>
            <a:pPr lvl="0"/>
            <a:r>
              <a:rPr lang="uk-UA" dirty="0" smtClean="0"/>
              <a:t>-розраховувати </a:t>
            </a:r>
            <a:r>
              <a:rPr lang="uk-UA" dirty="0"/>
              <a:t>виробничі можливості </a:t>
            </a:r>
            <a:r>
              <a:rPr lang="uk-UA" dirty="0" err="1"/>
              <a:t>біореакторів</a:t>
            </a:r>
            <a:r>
              <a:rPr lang="uk-UA" dirty="0"/>
              <a:t> з різними умовами культивування на різноманітних субстратах;</a:t>
            </a:r>
          </a:p>
          <a:p>
            <a:pPr lvl="0"/>
            <a:r>
              <a:rPr lang="uk-UA" dirty="0" smtClean="0"/>
              <a:t>-готувати </a:t>
            </a:r>
            <a:r>
              <a:rPr lang="uk-UA" dirty="0"/>
              <a:t>живильні середовища, проводити дезінфекцію робочого місця та стерилізувати живильні середовища для клонування рослин;</a:t>
            </a:r>
          </a:p>
          <a:p>
            <a:pPr lvl="0"/>
            <a:r>
              <a:rPr lang="uk-UA" dirty="0"/>
              <a:t>клонувати рослини, отримувати стерильні </a:t>
            </a:r>
            <a:r>
              <a:rPr lang="uk-UA" dirty="0" err="1"/>
              <a:t>експланти</a:t>
            </a:r>
            <a:r>
              <a:rPr lang="uk-UA" dirty="0"/>
              <a:t> та вирощувати з них рослини</a:t>
            </a:r>
          </a:p>
          <a:p>
            <a:pPr lvl="0"/>
            <a:r>
              <a:rPr lang="uk-UA" dirty="0" smtClean="0"/>
              <a:t>-вміти </a:t>
            </a:r>
            <a:r>
              <a:rPr lang="uk-UA" dirty="0"/>
              <a:t>розрізняти природні та штучно створені хімічні речовини</a:t>
            </a:r>
          </a:p>
          <a:p>
            <a:r>
              <a:rPr lang="uk-UA" dirty="0"/>
              <a:t>вивчити вплив нових матеріалів на природне середовище та можливості їх утилізації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4117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2600" y="-5417"/>
            <a:ext cx="11404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spcAft>
                <a:spcPts val="0"/>
              </a:spcAft>
            </a:pPr>
            <a:r>
              <a:rPr lang="uk-UA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Зміст курсу</a:t>
            </a:r>
          </a:p>
          <a:p>
            <a:pPr indent="457200"/>
            <a:r>
              <a:rPr lang="uk-UA" sz="2800" b="1" dirty="0"/>
              <a:t>Предмет біотехнології</a:t>
            </a:r>
            <a:endParaRPr lang="uk-UA" sz="2800" dirty="0"/>
          </a:p>
          <a:p>
            <a:pPr indent="457200"/>
            <a:r>
              <a:rPr lang="uk-UA" sz="2800" dirty="0"/>
              <a:t> </a:t>
            </a:r>
            <a:r>
              <a:rPr lang="uk-UA" sz="2800" b="1" dirty="0" smtClean="0"/>
              <a:t>Мікробна біотехнологія</a:t>
            </a:r>
            <a:r>
              <a:rPr lang="uk-UA" sz="2800" dirty="0"/>
              <a:t> </a:t>
            </a:r>
          </a:p>
          <a:p>
            <a:pPr indent="457200"/>
            <a:r>
              <a:rPr lang="uk-UA" sz="2800" b="1" dirty="0" smtClean="0"/>
              <a:t>Генна </a:t>
            </a:r>
            <a:r>
              <a:rPr lang="uk-UA" sz="2800" b="1" dirty="0"/>
              <a:t>інженерія та її застосування </a:t>
            </a:r>
            <a:r>
              <a:rPr lang="uk-UA" sz="2800" dirty="0"/>
              <a:t> </a:t>
            </a:r>
          </a:p>
          <a:p>
            <a:pPr indent="457200"/>
            <a:r>
              <a:rPr lang="uk-UA" sz="2800" b="1" dirty="0"/>
              <a:t>Біотехнологія </a:t>
            </a:r>
            <a:r>
              <a:rPr lang="uk-UA" sz="2800" b="1" dirty="0" smtClean="0"/>
              <a:t>рослин</a:t>
            </a:r>
            <a:r>
              <a:rPr lang="uk-UA" sz="2800" dirty="0"/>
              <a:t> </a:t>
            </a:r>
          </a:p>
          <a:p>
            <a:pPr indent="457200"/>
            <a:r>
              <a:rPr lang="uk-UA" sz="2800" b="1" dirty="0"/>
              <a:t>Біотехнологія </a:t>
            </a:r>
            <a:r>
              <a:rPr lang="uk-UA" sz="2800" b="1" dirty="0" smtClean="0"/>
              <a:t>тварин</a:t>
            </a:r>
            <a:r>
              <a:rPr lang="uk-UA" sz="2800" b="1" dirty="0"/>
              <a:t> </a:t>
            </a:r>
            <a:endParaRPr lang="uk-UA" sz="2800" dirty="0"/>
          </a:p>
          <a:p>
            <a:pPr indent="457200"/>
            <a:r>
              <a:rPr lang="uk-UA" sz="2800" b="1" dirty="0"/>
              <a:t>Сучасна біотехнологія у створенні і виробництві лікарських засобів </a:t>
            </a:r>
            <a:r>
              <a:rPr lang="uk-UA" sz="2800" dirty="0"/>
              <a:t> </a:t>
            </a:r>
          </a:p>
          <a:p>
            <a:pPr indent="457200"/>
            <a:r>
              <a:rPr lang="uk-UA" sz="2800" b="1" dirty="0"/>
              <a:t>Система GMP виробництва і контролю якості лікарських </a:t>
            </a:r>
            <a:r>
              <a:rPr lang="uk-UA" sz="2800" b="1" dirty="0" smtClean="0"/>
              <a:t>засобів</a:t>
            </a:r>
            <a:r>
              <a:rPr lang="uk-UA" sz="2800" b="1" dirty="0"/>
              <a:t> </a:t>
            </a:r>
            <a:endParaRPr lang="uk-UA" sz="2800" dirty="0"/>
          </a:p>
          <a:p>
            <a:pPr indent="457200"/>
            <a:r>
              <a:rPr lang="uk-UA" sz="2800" b="1" dirty="0"/>
              <a:t>Біотехнологія антибіотиків </a:t>
            </a:r>
            <a:r>
              <a:rPr lang="uk-UA" sz="2800" dirty="0"/>
              <a:t> </a:t>
            </a:r>
          </a:p>
          <a:p>
            <a:pPr indent="457200"/>
            <a:r>
              <a:rPr lang="uk-UA" sz="2800" b="1" dirty="0"/>
              <a:t>Біотехнологія амінокислот </a:t>
            </a:r>
            <a:r>
              <a:rPr lang="uk-UA" sz="2800" dirty="0"/>
              <a:t> </a:t>
            </a:r>
          </a:p>
          <a:p>
            <a:pPr indent="457200"/>
            <a:r>
              <a:rPr lang="uk-UA" sz="2800" b="1" dirty="0"/>
              <a:t>Технологія </a:t>
            </a:r>
            <a:r>
              <a:rPr lang="uk-UA" sz="2800" b="1" dirty="0" err="1"/>
              <a:t>рекомбінантних</a:t>
            </a:r>
            <a:r>
              <a:rPr lang="uk-UA" sz="2800" b="1" dirty="0"/>
              <a:t> </a:t>
            </a:r>
            <a:r>
              <a:rPr lang="uk-UA" sz="2800" b="1" dirty="0" smtClean="0"/>
              <a:t>ДНК</a:t>
            </a:r>
            <a:r>
              <a:rPr lang="uk-UA" sz="2800" dirty="0"/>
              <a:t> </a:t>
            </a:r>
          </a:p>
          <a:p>
            <a:pPr indent="457200"/>
            <a:r>
              <a:rPr lang="uk-UA" sz="2800" b="1" dirty="0" err="1" smtClean="0"/>
              <a:t>Імунобіотехнологія</a:t>
            </a:r>
            <a:r>
              <a:rPr lang="uk-UA" sz="2800" dirty="0"/>
              <a:t> </a:t>
            </a:r>
          </a:p>
          <a:p>
            <a:pPr indent="457200"/>
            <a:r>
              <a:rPr lang="uk-UA" sz="2800" b="1" dirty="0" err="1"/>
              <a:t>Геноміка</a:t>
            </a:r>
            <a:r>
              <a:rPr lang="uk-UA" sz="2800" b="1" dirty="0"/>
              <a:t> і </a:t>
            </a:r>
            <a:r>
              <a:rPr lang="uk-UA" sz="2800" b="1" dirty="0" err="1"/>
              <a:t>протеоміка</a:t>
            </a:r>
            <a:endParaRPr lang="uk-UA" sz="5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2105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8933" y="1796534"/>
            <a:ext cx="936987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b="1" dirty="0"/>
              <a:t>Чекаємо Вас на нашому курсі!</a:t>
            </a:r>
          </a:p>
        </p:txBody>
      </p:sp>
    </p:spTree>
    <p:extLst>
      <p:ext uri="{BB962C8B-B14F-4D97-AF65-F5344CB8AC3E}">
        <p14:creationId xmlns:p14="http://schemas.microsoft.com/office/powerpoint/2010/main" xmlns="" val="1856203087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112</TotalTime>
  <Words>281</Words>
  <Application>Microsoft Office PowerPoint</Application>
  <PresentationFormat>Произвольный</PresentationFormat>
  <Paragraphs>48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Капля</vt:lpstr>
      <vt:lpstr>Біотехнологія лікарських препаратів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Біотехнологія</dc:title>
  <dc:creator>Пользователь Windows</dc:creator>
  <cp:lastModifiedBy>Пилипчук</cp:lastModifiedBy>
  <cp:revision>8</cp:revision>
  <dcterms:created xsi:type="dcterms:W3CDTF">2020-08-12T20:27:16Z</dcterms:created>
  <dcterms:modified xsi:type="dcterms:W3CDTF">2021-03-15T10:15:08Z</dcterms:modified>
</cp:coreProperties>
</file>